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762F5-9D70-4E18-A87C-BAABC726CC2E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5225C-B12E-487F-AEC8-E5E0C6BBA6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225C-B12E-487F-AEC8-E5E0C6BBA6F5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9E147B5-E994-4A5C-B99F-B4D37770C127}" type="datetimeFigureOut">
              <a:rPr lang="en-US" smtClean="0"/>
              <a:t>12/31/2014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347FA10-EF60-4CDA-9116-9CB247371B6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translate.googleusercontent.com/translate_c?depth=1&amp;hl=hr&amp;prev=search&amp;rurl=translate.google.ba&amp;sl=en&amp;u=http://en.wikipedia.org/wiki/File:Panoramic_San_Francisco_from_Rincon_Hill_c.1851.jpg&amp;usg=ALkJrhiJuDHU-VSA4SRwAmlevEaZHOKOiw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://translate.googleusercontent.com/translate_c?depth=1&amp;hl=hr&amp;prev=search&amp;rurl=translate.google.ba&amp;sl=en&amp;u=http://en.wikipedia.org/wiki/File:Panoramic_from_Lookout_Mountain_Tenn.,_1864.jpg&amp;usg=ALkJrhilKImT9poIvk1bJADQ3XRPY0Zl5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 smtClean="0"/>
              <a:t>Digitalne panorame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0100" y="5000636"/>
            <a:ext cx="7772400" cy="1508760"/>
          </a:xfrm>
        </p:spPr>
        <p:txBody>
          <a:bodyPr>
            <a:normAutofit/>
          </a:bodyPr>
          <a:lstStyle/>
          <a:p>
            <a:pPr algn="r"/>
            <a:r>
              <a:rPr lang="bs-Latn-BA" sz="2400" dirty="0" smtClean="0"/>
              <a:t>Mevludin Arnautović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Sadržaj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Uvod</a:t>
            </a: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Historijat</a:t>
            </a: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Vrste digitalnih panorami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Tehnika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kreiranja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digitalne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panorama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Primjena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Uvod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Fotografije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omogućavaju</a:t>
            </a:r>
            <a:r>
              <a:rPr lang="en-US" dirty="0" smtClean="0"/>
              <a:t> </a:t>
            </a:r>
            <a:r>
              <a:rPr lang="en-US" dirty="0" err="1" smtClean="0"/>
              <a:t>realan</a:t>
            </a:r>
            <a:r>
              <a:rPr lang="en-US" dirty="0" smtClean="0"/>
              <a:t> </a:t>
            </a:r>
            <a:r>
              <a:rPr lang="en-US" dirty="0" err="1" smtClean="0"/>
              <a:t>prikaz</a:t>
            </a:r>
            <a:r>
              <a:rPr lang="en-US" dirty="0" smtClean="0"/>
              <a:t> </a:t>
            </a:r>
            <a:r>
              <a:rPr lang="en-US" dirty="0" err="1" smtClean="0"/>
              <a:t>lokacije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njenog</a:t>
            </a:r>
            <a:r>
              <a:rPr lang="en-US" dirty="0" smtClean="0"/>
              <a:t> </a:t>
            </a:r>
            <a:r>
              <a:rPr lang="en-US" dirty="0" err="1" smtClean="0"/>
              <a:t>okruženja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mogućnost</a:t>
            </a:r>
            <a:r>
              <a:rPr lang="en-US" dirty="0" smtClean="0"/>
              <a:t> </a:t>
            </a:r>
            <a:r>
              <a:rPr lang="en-US" dirty="0" err="1" smtClean="0"/>
              <a:t>dubokog</a:t>
            </a:r>
            <a:r>
              <a:rPr lang="en-US" dirty="0" smtClean="0"/>
              <a:t> </a:t>
            </a:r>
            <a:r>
              <a:rPr lang="en-US" dirty="0" err="1" smtClean="0"/>
              <a:t>zumiranja</a:t>
            </a:r>
            <a:r>
              <a:rPr lang="bs-Latn-BA" dirty="0" smtClean="0"/>
              <a:t> </a:t>
            </a:r>
            <a:r>
              <a:rPr lang="bs-Latn-BA" dirty="0" smtClean="0"/>
              <a:t>– </a:t>
            </a:r>
            <a:r>
              <a:rPr lang="bs-Latn-BA" b="1" dirty="0" smtClean="0"/>
              <a:t>digitalna panorama</a:t>
            </a:r>
          </a:p>
          <a:p>
            <a:r>
              <a:rPr lang="bs-Latn-BA" dirty="0" smtClean="0"/>
              <a:t>Panorama nastaje sjedinjavanjem niza fotografija u jednu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Historijat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s-Latn-BA" dirty="0" smtClean="0"/>
              <a:t>Prvi pokušaj snimanja panorame pripao je </a:t>
            </a:r>
          </a:p>
          <a:p>
            <a:pPr>
              <a:buNone/>
            </a:pPr>
            <a:r>
              <a:rPr lang="bs-Latn-BA" dirty="0" smtClean="0"/>
              <a:t>Joseph Pushbergu – Austrija 1843</a:t>
            </a:r>
            <a:endParaRPr lang="en-US" dirty="0"/>
          </a:p>
        </p:txBody>
      </p:sp>
      <p:pic>
        <p:nvPicPr>
          <p:cNvPr id="4" name="Picture 3" descr="Josepha Puchberger izvorni slitscan kamera - 184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928934"/>
            <a:ext cx="27527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morper.net/cameras/index_files/Panoram_4D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714752"/>
            <a:ext cx="2667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Historijat</a:t>
            </a:r>
            <a:endParaRPr lang="en-US" dirty="0"/>
          </a:p>
        </p:txBody>
      </p:sp>
      <p:pic>
        <p:nvPicPr>
          <p:cNvPr id="4" name="Content Placeholder 3" descr="http://upload.wikimedia.org/wikipedia/commons/thumb/a/a1/Panoramic_San_Francisco_from_Rincon_Hill_c.1851.jpg/600px-Panoramic_San_Francisco_from_Rincon_Hill_c.185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85926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28662" y="3000372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1851. </a:t>
            </a:r>
            <a:r>
              <a:rPr lang="en-US" dirty="0" err="1"/>
              <a:t>pomoću</a:t>
            </a:r>
            <a:r>
              <a:rPr lang="en-US" dirty="0"/>
              <a:t> </a:t>
            </a:r>
            <a:r>
              <a:rPr lang="en-US" dirty="0" err="1"/>
              <a:t>panorame</a:t>
            </a:r>
            <a:r>
              <a:rPr lang="en-US" dirty="0"/>
              <a:t> je </a:t>
            </a:r>
            <a:r>
              <a:rPr lang="en-US" b="1" dirty="0"/>
              <a:t>Martin </a:t>
            </a:r>
            <a:r>
              <a:rPr lang="en-US" b="1" dirty="0" err="1" smtClean="0"/>
              <a:t>Behrm</a:t>
            </a:r>
            <a:r>
              <a:rPr lang="bs-Latn-BA" b="1" dirty="0" smtClean="0"/>
              <a:t>anx </a:t>
            </a:r>
            <a:r>
              <a:rPr lang="en-US" dirty="0" err="1" smtClean="0"/>
              <a:t>prikazao</a:t>
            </a:r>
            <a:r>
              <a:rPr lang="en-US" dirty="0"/>
              <a:t> </a:t>
            </a:r>
            <a:r>
              <a:rPr lang="en-US" b="1" dirty="0"/>
              <a:t>San </a:t>
            </a:r>
            <a:r>
              <a:rPr lang="en-US" b="1" dirty="0" smtClean="0"/>
              <a:t>Francisco.</a:t>
            </a:r>
            <a:r>
              <a:rPr lang="en-US" dirty="0"/>
              <a:t> </a:t>
            </a:r>
            <a:r>
              <a:rPr lang="en-US" dirty="0" err="1"/>
              <a:t>Smatra</a:t>
            </a:r>
            <a:r>
              <a:rPr lang="en-US" dirty="0"/>
              <a:t> se </a:t>
            </a:r>
            <a:r>
              <a:rPr lang="en-US" dirty="0" err="1"/>
              <a:t>da</a:t>
            </a:r>
            <a:r>
              <a:rPr lang="en-US" dirty="0"/>
              <a:t> je panorama </a:t>
            </a:r>
            <a:r>
              <a:rPr lang="en-US" dirty="0" err="1"/>
              <a:t>početku</a:t>
            </a:r>
            <a:r>
              <a:rPr lang="en-US" dirty="0"/>
              <a:t> </a:t>
            </a:r>
            <a:r>
              <a:rPr lang="en-US" dirty="0" err="1"/>
              <a:t>imala</a:t>
            </a:r>
            <a:r>
              <a:rPr lang="en-US" dirty="0"/>
              <a:t> </a:t>
            </a:r>
            <a:r>
              <a:rPr lang="en-US" dirty="0" err="1"/>
              <a:t>jedanaest</a:t>
            </a:r>
            <a:r>
              <a:rPr lang="en-US" dirty="0"/>
              <a:t> </a:t>
            </a:r>
            <a:r>
              <a:rPr lang="en-US" dirty="0" err="1"/>
              <a:t>ploče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izvorni</a:t>
            </a:r>
            <a:r>
              <a:rPr lang="en-US" dirty="0"/>
              <a:t> daguerreotypes </a:t>
            </a:r>
            <a:r>
              <a:rPr lang="en-US" dirty="0" err="1"/>
              <a:t>više</a:t>
            </a:r>
            <a:r>
              <a:rPr lang="en-US" dirty="0"/>
              <a:t> ne </a:t>
            </a:r>
            <a:r>
              <a:rPr lang="en-US" dirty="0" err="1"/>
              <a:t>postoji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8" name="Picture 7" descr="http://upload.wikimedia.org/wikipedia/commons/thumb/8/8f/Panoramic_from_Lookout_Mountain_Tenn.%2C_1864.jpg/600px-Panoramic_from_Lookout_Mountain_Tenn.%2C_1864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4071942"/>
            <a:ext cx="57150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00100" y="5715016"/>
            <a:ext cx="5786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Pogled</a:t>
            </a:r>
            <a:r>
              <a:rPr lang="en-US" dirty="0"/>
              <a:t> s </a:t>
            </a:r>
            <a:r>
              <a:rPr lang="en-US" dirty="0" err="1"/>
              <a:t>vrha</a:t>
            </a:r>
            <a:r>
              <a:rPr lang="en-US" dirty="0"/>
              <a:t> Lookout </a:t>
            </a:r>
            <a:r>
              <a:rPr lang="en-US" dirty="0" smtClean="0"/>
              <a:t>Mountain,</a:t>
            </a:r>
            <a:r>
              <a:rPr lang="en-US" dirty="0"/>
              <a:t> </a:t>
            </a:r>
            <a:r>
              <a:rPr lang="en-US" dirty="0" smtClean="0"/>
              <a:t>Tennessee, </a:t>
            </a:r>
            <a:r>
              <a:rPr lang="en-US" dirty="0" err="1"/>
              <a:t>februar</a:t>
            </a:r>
            <a:r>
              <a:rPr lang="en-US" dirty="0"/>
              <a:t>  1864., George N. Barnard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357166"/>
            <a:ext cx="7772400" cy="914400"/>
          </a:xfrm>
        </p:spPr>
        <p:txBody>
          <a:bodyPr/>
          <a:lstStyle/>
          <a:p>
            <a:r>
              <a:rPr lang="bs-Latn-BA" sz="3200" dirty="0" smtClean="0"/>
              <a:t>Vrste panorami - horizontalne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57298"/>
            <a:ext cx="7772400" cy="321471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bs-Latn-BA" dirty="0" smtClean="0">
                <a:solidFill>
                  <a:srgbClr val="FFFF00"/>
                </a:solidFill>
              </a:rPr>
              <a:t>Standardne </a:t>
            </a:r>
            <a:r>
              <a:rPr lang="bs-Latn-BA" dirty="0" smtClean="0"/>
              <a:t>- </a:t>
            </a:r>
            <a:r>
              <a:rPr lang="en-US" dirty="0" err="1" smtClean="0"/>
              <a:t>ravne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planarne</a:t>
            </a:r>
            <a:r>
              <a:rPr lang="en-US" dirty="0" smtClean="0"/>
              <a:t> </a:t>
            </a:r>
            <a:r>
              <a:rPr lang="en-US" dirty="0" err="1" smtClean="0"/>
              <a:t>panorame</a:t>
            </a:r>
            <a:r>
              <a:rPr lang="bs-Latn-BA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ikakve</a:t>
            </a:r>
            <a:r>
              <a:rPr lang="en-US" dirty="0" smtClean="0"/>
              <a:t> </a:t>
            </a:r>
            <a:r>
              <a:rPr lang="en-US" dirty="0" err="1" smtClean="0"/>
              <a:t>korekcije</a:t>
            </a:r>
            <a:r>
              <a:rPr lang="en-US" dirty="0" smtClean="0"/>
              <a:t> </a:t>
            </a:r>
            <a:r>
              <a:rPr lang="en-US" dirty="0" err="1" smtClean="0"/>
              <a:t>perspektive</a:t>
            </a:r>
            <a:r>
              <a:rPr lang="en-US" dirty="0" smtClean="0"/>
              <a:t>.</a:t>
            </a:r>
            <a:endParaRPr lang="bs-Latn-BA" dirty="0" smtClean="0"/>
          </a:p>
          <a:p>
            <a:r>
              <a:rPr lang="bs-Latn-BA" dirty="0" smtClean="0">
                <a:solidFill>
                  <a:srgbClr val="FFFF00"/>
                </a:solidFill>
              </a:rPr>
              <a:t>Cilindrične </a:t>
            </a:r>
            <a:r>
              <a:rPr lang="bs-Latn-BA" dirty="0" smtClean="0"/>
              <a:t>- </a:t>
            </a:r>
            <a:r>
              <a:rPr lang="en-US" dirty="0" smtClean="0"/>
              <a:t> </a:t>
            </a:r>
            <a:r>
              <a:rPr lang="en-US" dirty="0" err="1" smtClean="0"/>
              <a:t>Nastaju</a:t>
            </a:r>
            <a:r>
              <a:rPr lang="en-US" dirty="0" smtClean="0"/>
              <a:t> </a:t>
            </a:r>
            <a:r>
              <a:rPr lang="en-US" dirty="0" err="1" smtClean="0"/>
              <a:t>rotiranjem</a:t>
            </a:r>
            <a:r>
              <a:rPr lang="en-US" dirty="0" smtClean="0"/>
              <a:t> </a:t>
            </a:r>
            <a:r>
              <a:rPr lang="en-US" dirty="0" err="1" smtClean="0"/>
              <a:t>fotoaparata</a:t>
            </a:r>
            <a:r>
              <a:rPr lang="en-US" dirty="0" smtClean="0"/>
              <a:t> </a:t>
            </a:r>
            <a:r>
              <a:rPr lang="en-US" dirty="0" err="1" smtClean="0"/>
              <a:t>oko</a:t>
            </a:r>
            <a:r>
              <a:rPr lang="en-US" dirty="0" smtClean="0"/>
              <a:t> </a:t>
            </a:r>
            <a:r>
              <a:rPr lang="en-US" dirty="0" err="1" smtClean="0"/>
              <a:t>vertikalne</a:t>
            </a:r>
            <a:r>
              <a:rPr lang="en-US" dirty="0" smtClean="0"/>
              <a:t> </a:t>
            </a:r>
            <a:r>
              <a:rPr lang="en-US" dirty="0" err="1" smtClean="0"/>
              <a:t>ose</a:t>
            </a:r>
            <a:endParaRPr lang="bs-Latn-BA" dirty="0" smtClean="0"/>
          </a:p>
          <a:p>
            <a:r>
              <a:rPr lang="bs-Latn-BA" dirty="0" smtClean="0">
                <a:solidFill>
                  <a:srgbClr val="FFFF00"/>
                </a:solidFill>
              </a:rPr>
              <a:t>Sferne</a:t>
            </a:r>
            <a:r>
              <a:rPr lang="bs-Latn-BA" dirty="0" smtClean="0"/>
              <a:t> - </a:t>
            </a:r>
            <a:r>
              <a:rPr lang="en-US" dirty="0" smtClean="0"/>
              <a:t> </a:t>
            </a:r>
            <a:r>
              <a:rPr lang="en-US" dirty="0" err="1" smtClean="0"/>
              <a:t>obično</a:t>
            </a:r>
            <a:r>
              <a:rPr lang="en-US" dirty="0" smtClean="0"/>
              <a:t> </a:t>
            </a:r>
            <a:r>
              <a:rPr lang="en-US" dirty="0" err="1" smtClean="0"/>
              <a:t>predstavljaju</a:t>
            </a:r>
            <a:r>
              <a:rPr lang="en-US" dirty="0" smtClean="0"/>
              <a:t> u </a:t>
            </a:r>
            <a:r>
              <a:rPr lang="en-US" dirty="0" err="1" smtClean="0"/>
              <a:t>equirectangular</a:t>
            </a:r>
            <a:r>
              <a:rPr lang="en-US" dirty="0" smtClean="0"/>
              <a:t> </a:t>
            </a:r>
            <a:r>
              <a:rPr lang="en-US" dirty="0" err="1" smtClean="0"/>
              <a:t>formatu</a:t>
            </a:r>
            <a:r>
              <a:rPr lang="en-US" dirty="0" smtClean="0"/>
              <a:t>. </a:t>
            </a:r>
            <a:r>
              <a:rPr lang="en-US" dirty="0" err="1" smtClean="0"/>
              <a:t>Equirectangular</a:t>
            </a:r>
            <a:r>
              <a:rPr lang="en-US" dirty="0" smtClean="0"/>
              <a:t> </a:t>
            </a:r>
            <a:r>
              <a:rPr lang="en-US" dirty="0" err="1" smtClean="0"/>
              <a:t>projekcija</a:t>
            </a:r>
            <a:r>
              <a:rPr lang="en-US" dirty="0" smtClean="0"/>
              <a:t> je </a:t>
            </a:r>
            <a:r>
              <a:rPr lang="en-US" dirty="0" err="1" smtClean="0"/>
              <a:t>ekvidistantna</a:t>
            </a:r>
            <a:r>
              <a:rPr lang="en-US" dirty="0" smtClean="0"/>
              <a:t> </a:t>
            </a:r>
            <a:r>
              <a:rPr lang="en-US" dirty="0" err="1" smtClean="0"/>
              <a:t>cilindrična</a:t>
            </a:r>
            <a:r>
              <a:rPr lang="en-US" dirty="0" smtClean="0"/>
              <a:t> </a:t>
            </a:r>
            <a:r>
              <a:rPr lang="en-US" dirty="0" err="1" smtClean="0"/>
              <a:t>projekcija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geografska</a:t>
            </a:r>
            <a:r>
              <a:rPr lang="en-US" dirty="0" smtClean="0"/>
              <a:t> </a:t>
            </a:r>
            <a:r>
              <a:rPr lang="en-US" dirty="0" err="1" smtClean="0"/>
              <a:t>projekcija</a:t>
            </a:r>
            <a:endParaRPr lang="en-US" dirty="0" smtClean="0"/>
          </a:p>
          <a:p>
            <a:endParaRPr lang="bs-Latn-BA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panorama2.gif"/>
          <p:cNvPicPr/>
          <p:nvPr/>
        </p:nvPicPr>
        <p:blipFill>
          <a:blip r:embed="rId3"/>
          <a:stretch>
            <a:fillRect/>
          </a:stretch>
        </p:blipFill>
        <p:spPr>
          <a:xfrm>
            <a:off x="3905250" y="4610100"/>
            <a:ext cx="5238750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Vrste panorami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Vertorama  - </a:t>
            </a:r>
            <a:r>
              <a:rPr lang="en-US" dirty="0" err="1" smtClean="0"/>
              <a:t>nov</a:t>
            </a:r>
            <a:r>
              <a:rPr lang="bs-Latn-BA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termin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imenovanje</a:t>
            </a:r>
            <a:r>
              <a:rPr lang="en-US" dirty="0" smtClean="0"/>
              <a:t> </a:t>
            </a:r>
            <a:r>
              <a:rPr lang="en-US" dirty="0" err="1" smtClean="0"/>
              <a:t>specifičnih</a:t>
            </a:r>
            <a:r>
              <a:rPr lang="en-US" dirty="0" smtClean="0"/>
              <a:t> panorama </a:t>
            </a:r>
            <a:r>
              <a:rPr lang="en-US" dirty="0" err="1" smtClean="0"/>
              <a:t>snimljenih</a:t>
            </a:r>
            <a:r>
              <a:rPr lang="en-US" dirty="0" smtClean="0"/>
              <a:t> u </a:t>
            </a:r>
            <a:r>
              <a:rPr lang="en-US" dirty="0" err="1" smtClean="0"/>
              <a:t>vertikalnoj</a:t>
            </a:r>
            <a:r>
              <a:rPr lang="en-US" dirty="0" smtClean="0"/>
              <a:t>, a ne </a:t>
            </a:r>
            <a:r>
              <a:rPr lang="en-US" dirty="0" err="1" smtClean="0"/>
              <a:t>horizontalnoj</a:t>
            </a:r>
            <a:r>
              <a:rPr lang="en-US" dirty="0" smtClean="0"/>
              <a:t> </a:t>
            </a:r>
            <a:r>
              <a:rPr lang="en-US" dirty="0" err="1" smtClean="0"/>
              <a:t>ravni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Picture 3" descr="© Milan Živković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6786578" y="3147851"/>
            <a:ext cx="2357422" cy="371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err="1" smtClean="0"/>
              <a:t>Tehnika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kreiranja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digitalne</a:t>
            </a:r>
            <a:r>
              <a:rPr lang="en-US" sz="3200" b="1" dirty="0" smtClean="0"/>
              <a:t> panorama (</a:t>
            </a:r>
            <a:r>
              <a:rPr lang="en-US" sz="3200" b="1" dirty="0" err="1" smtClean="0"/>
              <a:t>horizontalne</a:t>
            </a:r>
            <a:r>
              <a:rPr lang="en-US" sz="3200" b="1" dirty="0" smtClean="0"/>
              <a:t>)</a:t>
            </a:r>
            <a:endParaRPr lang="en-US" sz="3200" dirty="0"/>
          </a:p>
        </p:txBody>
      </p:sp>
      <p:pic>
        <p:nvPicPr>
          <p:cNvPr id="5" name="Content Placeholder 4" descr="http://www.am.unze.ba/pzi/2011/Mirza%20Tanjic/images/nastanak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785926"/>
            <a:ext cx="598170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www.am.unze.ba/pzi/2011/Mirza%20Tanjic/images/nastanak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00438"/>
            <a:ext cx="5929354" cy="13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214414" y="5143512"/>
            <a:ext cx="7215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potrebnih</a:t>
            </a:r>
            <a:r>
              <a:rPr lang="en-US" sz="2400" dirty="0"/>
              <a:t> </a:t>
            </a:r>
            <a:r>
              <a:rPr lang="en-US" sz="2400" dirty="0" err="1"/>
              <a:t>fotografija</a:t>
            </a:r>
            <a:r>
              <a:rPr lang="en-US" sz="2400" dirty="0"/>
              <a:t> = 100 * A / ( (100 - P) * </a:t>
            </a:r>
            <a:r>
              <a:rPr lang="en-US" sz="2400" dirty="0" smtClean="0"/>
              <a:t>HFOV), </a:t>
            </a:r>
            <a:r>
              <a:rPr lang="en-US" sz="2400" dirty="0" err="1"/>
              <a:t>gdje</a:t>
            </a:r>
            <a:r>
              <a:rPr lang="en-US" sz="2400" dirty="0"/>
              <a:t> je „P“ </a:t>
            </a:r>
            <a:r>
              <a:rPr lang="en-US" sz="2400" dirty="0" err="1"/>
              <a:t>željeni</a:t>
            </a:r>
            <a:r>
              <a:rPr lang="en-US" sz="2400" dirty="0"/>
              <a:t> </a:t>
            </a:r>
            <a:r>
              <a:rPr lang="en-US" sz="2400" dirty="0" err="1"/>
              <a:t>procenat</a:t>
            </a:r>
            <a:r>
              <a:rPr lang="en-US" sz="2400" dirty="0"/>
              <a:t> </a:t>
            </a:r>
            <a:r>
              <a:rPr lang="en-US" sz="2400" dirty="0" err="1"/>
              <a:t>preklapanja</a:t>
            </a:r>
            <a:r>
              <a:rPr lang="en-US" sz="2400" dirty="0"/>
              <a:t> </a:t>
            </a:r>
            <a:r>
              <a:rPr lang="en-US" sz="2400" dirty="0" err="1"/>
              <a:t>između</a:t>
            </a:r>
            <a:r>
              <a:rPr lang="en-US" sz="2400" dirty="0"/>
              <a:t> </a:t>
            </a:r>
            <a:r>
              <a:rPr lang="en-US" sz="2400" dirty="0" err="1"/>
              <a:t>fotografija</a:t>
            </a:r>
            <a:r>
              <a:rPr lang="en-US" sz="2400" dirty="0"/>
              <a:t>, „A“ </a:t>
            </a:r>
            <a:r>
              <a:rPr lang="en-US" sz="2400" dirty="0" err="1"/>
              <a:t>širina</a:t>
            </a:r>
            <a:r>
              <a:rPr lang="en-US" sz="2400" dirty="0"/>
              <a:t> </a:t>
            </a:r>
            <a:r>
              <a:rPr lang="en-US" sz="2400" dirty="0" err="1"/>
              <a:t>ugla</a:t>
            </a:r>
            <a:r>
              <a:rPr lang="en-US" sz="2400" dirty="0"/>
              <a:t> </a:t>
            </a:r>
            <a:r>
              <a:rPr lang="en-US" sz="2400" dirty="0" err="1"/>
              <a:t>panorame</a:t>
            </a:r>
            <a:r>
              <a:rPr lang="en-US" sz="2400" dirty="0"/>
              <a:t>, a "HFOV" je horizontal field of view (</a:t>
            </a:r>
            <a:r>
              <a:rPr lang="en-US" sz="2400" dirty="0" err="1"/>
              <a:t>horizontalno</a:t>
            </a:r>
            <a:r>
              <a:rPr lang="en-US" sz="2400" dirty="0"/>
              <a:t> </a:t>
            </a:r>
            <a:r>
              <a:rPr lang="en-US" sz="2400" dirty="0" err="1"/>
              <a:t>polje</a:t>
            </a:r>
            <a:r>
              <a:rPr lang="en-US" sz="2400" dirty="0"/>
              <a:t> </a:t>
            </a:r>
            <a:r>
              <a:rPr lang="en-US" sz="2400" dirty="0" err="1"/>
              <a:t>gledanja</a:t>
            </a:r>
            <a:r>
              <a:rPr lang="en-US" sz="2400" dirty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Primjena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>
                <a:solidFill>
                  <a:srgbClr val="FFFF00"/>
                </a:solidFill>
              </a:rPr>
              <a:t>Turizam </a:t>
            </a:r>
            <a:r>
              <a:rPr lang="bs-Latn-BA" dirty="0" smtClean="0"/>
              <a:t>(</a:t>
            </a:r>
            <a:r>
              <a:rPr lang="en-US" dirty="0" smtClean="0"/>
              <a:t>60% </a:t>
            </a:r>
            <a:r>
              <a:rPr lang="en-US" dirty="0" err="1" smtClean="0"/>
              <a:t>turista</a:t>
            </a:r>
            <a:r>
              <a:rPr lang="en-US" dirty="0" smtClean="0"/>
              <a:t> </a:t>
            </a:r>
            <a:r>
              <a:rPr lang="en-US" dirty="0" err="1" smtClean="0"/>
              <a:t>informacije</a:t>
            </a:r>
            <a:r>
              <a:rPr lang="en-US" dirty="0" smtClean="0"/>
              <a:t> o </a:t>
            </a:r>
            <a:r>
              <a:rPr lang="en-US" dirty="0" err="1" smtClean="0"/>
              <a:t>destinaciji</a:t>
            </a:r>
            <a:r>
              <a:rPr lang="en-US" dirty="0" smtClean="0"/>
              <a:t>, </a:t>
            </a:r>
            <a:r>
              <a:rPr lang="en-US" dirty="0" err="1" smtClean="0"/>
              <a:t>smještaju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sadržajima</a:t>
            </a:r>
            <a:r>
              <a:rPr lang="en-US" dirty="0" smtClean="0"/>
              <a:t> </a:t>
            </a:r>
            <a:r>
              <a:rPr lang="en-US" dirty="0" err="1" smtClean="0"/>
              <a:t>traže</a:t>
            </a:r>
            <a:r>
              <a:rPr lang="en-US" dirty="0" smtClean="0"/>
              <a:t> </a:t>
            </a:r>
            <a:r>
              <a:rPr lang="en-US" dirty="0" err="1" smtClean="0"/>
              <a:t>najprije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internetu</a:t>
            </a:r>
            <a:r>
              <a:rPr lang="bs-Latn-BA" dirty="0" smtClean="0"/>
              <a:t>)</a:t>
            </a:r>
          </a:p>
          <a:p>
            <a:r>
              <a:rPr lang="bs-Latn-BA" dirty="0" smtClean="0">
                <a:solidFill>
                  <a:srgbClr val="FFFF00"/>
                </a:solidFill>
              </a:rPr>
              <a:t>Reklame - </a:t>
            </a:r>
            <a:r>
              <a:rPr lang="en-US" dirty="0" err="1" smtClean="0"/>
              <a:t>Korisnici</a:t>
            </a:r>
            <a:r>
              <a:rPr lang="en-US" dirty="0" smtClean="0"/>
              <a:t> </a:t>
            </a:r>
            <a:r>
              <a:rPr lang="en-US" dirty="0" err="1" smtClean="0"/>
              <a:t>digitalnih</a:t>
            </a:r>
            <a:r>
              <a:rPr lang="en-US" dirty="0" smtClean="0"/>
              <a:t> panorama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privatni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poslovni</a:t>
            </a:r>
            <a:r>
              <a:rPr lang="en-US" dirty="0" smtClean="0"/>
              <a:t> </a:t>
            </a:r>
            <a:r>
              <a:rPr lang="en-US" dirty="0" err="1" smtClean="0"/>
              <a:t>subjekti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žele</a:t>
            </a:r>
            <a:r>
              <a:rPr lang="en-US" dirty="0" smtClean="0"/>
              <a:t> </a:t>
            </a:r>
            <a:r>
              <a:rPr lang="en-US" dirty="0" err="1" smtClean="0"/>
              <a:t>svoj</a:t>
            </a:r>
            <a:r>
              <a:rPr lang="en-US" dirty="0" smtClean="0"/>
              <a:t> </a:t>
            </a:r>
            <a:r>
              <a:rPr lang="en-US" dirty="0" err="1" smtClean="0"/>
              <a:t>objekt</a:t>
            </a:r>
            <a:r>
              <a:rPr lang="en-US" dirty="0" smtClean="0"/>
              <a:t> </a:t>
            </a:r>
            <a:r>
              <a:rPr lang="en-US" dirty="0" err="1" smtClean="0"/>
              <a:t>iskreno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vjerodostojno</a:t>
            </a:r>
            <a:r>
              <a:rPr lang="en-US" dirty="0" smtClean="0"/>
              <a:t> </a:t>
            </a:r>
            <a:r>
              <a:rPr lang="en-US" dirty="0" err="1" smtClean="0"/>
              <a:t>predstaviti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internetu</a:t>
            </a:r>
            <a:endParaRPr lang="bs-Latn-BA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53</TotalTime>
  <Words>223</Words>
  <Application>Microsoft Office PowerPoint</Application>
  <PresentationFormat>On-screen Show (4:3)</PresentationFormat>
  <Paragraphs>29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Metro</vt:lpstr>
      <vt:lpstr>Digitalne panorame</vt:lpstr>
      <vt:lpstr>Sadržaj</vt:lpstr>
      <vt:lpstr>Uvod</vt:lpstr>
      <vt:lpstr>Historijat </vt:lpstr>
      <vt:lpstr>Historijat</vt:lpstr>
      <vt:lpstr>Vrste panorami - horizontalne</vt:lpstr>
      <vt:lpstr>Vrste panorami</vt:lpstr>
      <vt:lpstr>Tehnika kreiranja digitalne panorama (horizontalne)</vt:lpstr>
      <vt:lpstr>Primjena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Digitalne panorame</dc:title>
  <dc:creator>TNT</dc:creator>
  <cp:lastModifiedBy>TNT</cp:lastModifiedBy>
  <cp:revision>6</cp:revision>
  <dcterms:created xsi:type="dcterms:W3CDTF">2014-12-31T20:03:46Z</dcterms:created>
  <dcterms:modified xsi:type="dcterms:W3CDTF">2014-12-31T20:57:18Z</dcterms:modified>
</cp:coreProperties>
</file>